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78" r:id="rId5"/>
    <p:sldId id="282" r:id="rId6"/>
    <p:sldId id="279" r:id="rId7"/>
    <p:sldId id="283" r:id="rId8"/>
    <p:sldId id="280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Times" panose="02020603050405020304" pitchFamily="18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D4B65-1F50-43A7-AD2E-B3AB0D829946}" v="5" dt="2025-02-01T06:49:57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ashti Vaghasiya" userId="7a361ac52dac8f95" providerId="LiveId" clId="{4EBD4B65-1F50-43A7-AD2E-B3AB0D829946}"/>
    <pc:docChg chg="custSel modSld">
      <pc:chgData name="Drashti Vaghasiya" userId="7a361ac52dac8f95" providerId="LiveId" clId="{4EBD4B65-1F50-43A7-AD2E-B3AB0D829946}" dt="2025-02-01T06:50:13.761" v="47" actId="14100"/>
      <pc:docMkLst>
        <pc:docMk/>
      </pc:docMkLst>
      <pc:sldChg chg="addSp delSp modSp mod delAnim modAnim">
        <pc:chgData name="Drashti Vaghasiya" userId="7a361ac52dac8f95" providerId="LiveId" clId="{4EBD4B65-1F50-43A7-AD2E-B3AB0D829946}" dt="2025-02-01T06:50:13.761" v="47" actId="14100"/>
        <pc:sldMkLst>
          <pc:docMk/>
          <pc:sldMk cId="620692679" sldId="280"/>
        </pc:sldMkLst>
        <pc:picChg chg="add mod">
          <ac:chgData name="Drashti Vaghasiya" userId="7a361ac52dac8f95" providerId="LiveId" clId="{4EBD4B65-1F50-43A7-AD2E-B3AB0D829946}" dt="2025-02-01T06:44:50.411" v="14" actId="1076"/>
          <ac:picMkLst>
            <pc:docMk/>
            <pc:sldMk cId="620692679" sldId="280"/>
            <ac:picMk id="5" creationId="{567B7347-8AF3-ED45-32A6-11CFC8B20919}"/>
          </ac:picMkLst>
        </pc:picChg>
        <pc:picChg chg="add mod">
          <ac:chgData name="Drashti Vaghasiya" userId="7a361ac52dac8f95" providerId="LiveId" clId="{4EBD4B65-1F50-43A7-AD2E-B3AB0D829946}" dt="2025-02-01T06:46:17.697" v="27" actId="1076"/>
          <ac:picMkLst>
            <pc:docMk/>
            <pc:sldMk cId="620692679" sldId="280"/>
            <ac:picMk id="7" creationId="{FA5BAD0B-7622-8DE8-F5A7-062C75EABB71}"/>
          </ac:picMkLst>
        </pc:picChg>
        <pc:picChg chg="add del mod">
          <ac:chgData name="Drashti Vaghasiya" userId="7a361ac52dac8f95" providerId="LiveId" clId="{4EBD4B65-1F50-43A7-AD2E-B3AB0D829946}" dt="2025-02-01T06:48:40.410" v="29" actId="21"/>
          <ac:picMkLst>
            <pc:docMk/>
            <pc:sldMk cId="620692679" sldId="280"/>
            <ac:picMk id="8" creationId="{0DE6CFF3-7A37-72B2-8D9B-33A42FA1C404}"/>
          </ac:picMkLst>
        </pc:picChg>
        <pc:picChg chg="add mod">
          <ac:chgData name="Drashti Vaghasiya" userId="7a361ac52dac8f95" providerId="LiveId" clId="{4EBD4B65-1F50-43A7-AD2E-B3AB0D829946}" dt="2025-02-01T06:49:34.165" v="41" actId="14100"/>
          <ac:picMkLst>
            <pc:docMk/>
            <pc:sldMk cId="620692679" sldId="280"/>
            <ac:picMk id="10" creationId="{002EDD1B-C2A5-A4B7-7865-16331A7DBDE4}"/>
          </ac:picMkLst>
        </pc:picChg>
        <pc:picChg chg="add mod">
          <ac:chgData name="Drashti Vaghasiya" userId="7a361ac52dac8f95" providerId="LiveId" clId="{4EBD4B65-1F50-43A7-AD2E-B3AB0D829946}" dt="2025-02-01T06:50:13.761" v="47" actId="14100"/>
          <ac:picMkLst>
            <pc:docMk/>
            <pc:sldMk cId="620692679" sldId="280"/>
            <ac:picMk id="12" creationId="{F6121281-5C39-9B74-A9B5-E64B7A0EFD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9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hyperlink" Target="https://mermaid.live/" TargetMode="External"/><Relationship Id="rId7" Type="http://schemas.openxmlformats.org/officeDocument/2006/relationships/image" Target="../media/image10.jpg"/><Relationship Id="rId2" Type="http://schemas.openxmlformats.org/officeDocument/2006/relationships/hyperlink" Target="https://console.groq.com/docs/openai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hyperlink" Target="https://github.com/mermaid-js/merma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284112" y="1649270"/>
            <a:ext cx="3013657" cy="726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IN" sz="1600" dirty="0"/>
              <a:t>Track: </a:t>
            </a:r>
            <a:r>
              <a:rPr lang="en-IN" sz="1600" b="1" dirty="0"/>
              <a:t>Cactus AI Labs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/>
              <a:t>Title: </a:t>
            </a:r>
            <a:r>
              <a:rPr lang="en-IN" sz="1600" dirty="0">
                <a:solidFill>
                  <a:schemeClr val="bg1"/>
                </a:solidFill>
                <a:effectLst/>
                <a:latin typeface="Times" panose="02020603050405020304" pitchFamily="18" charset="0"/>
              </a:rPr>
              <a:t>Academic Research Remix</a:t>
            </a:r>
            <a:br>
              <a:rPr lang="en-IN" sz="4000" dirty="0">
                <a:solidFill>
                  <a:schemeClr val="bg1"/>
                </a:solidFill>
                <a:effectLst/>
                <a:latin typeface="Times" panose="02020603050405020304" pitchFamily="18" charset="0"/>
              </a:rPr>
            </a:b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6544328" y="1649270"/>
            <a:ext cx="2486091" cy="1770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Sponsors: Cactus AI Labs, Glitch over, Intech, Crest Data Systems, Ai city labs, JK Lakshmi Cements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Institute: Institute of Technology, Nirma University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IN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44850" cy="9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200" y="152400"/>
            <a:ext cx="3665201" cy="11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755" y="226385"/>
            <a:ext cx="2486091" cy="9336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9;p17">
            <a:extLst>
              <a:ext uri="{FF2B5EF4-FFF2-40B4-BE49-F238E27FC236}">
                <a16:creationId xmlns:a16="http://schemas.microsoft.com/office/drawing/2014/main" id="{896DD0F9-50E9-B4E4-CC54-91BA66251039}"/>
              </a:ext>
            </a:extLst>
          </p:cNvPr>
          <p:cNvSpPr txBox="1">
            <a:spLocks/>
          </p:cNvSpPr>
          <p:nvPr/>
        </p:nvSpPr>
        <p:spPr>
          <a:xfrm>
            <a:off x="3926912" y="2571750"/>
            <a:ext cx="3470700" cy="227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1600"/>
              </a:spcAft>
            </a:pPr>
            <a:r>
              <a:rPr lang="en-IN" dirty="0"/>
              <a:t>Team: </a:t>
            </a:r>
            <a:r>
              <a:rPr lang="en-IN" sz="1600" b="1" dirty="0"/>
              <a:t>Data Pirates</a:t>
            </a:r>
          </a:p>
          <a:p>
            <a:pPr marL="0" indent="0">
              <a:lnSpc>
                <a:spcPct val="115000"/>
              </a:lnSpc>
            </a:pPr>
            <a:r>
              <a:rPr lang="en-IN" dirty="0"/>
              <a:t>Team Members:</a:t>
            </a:r>
          </a:p>
          <a:p>
            <a:pPr marL="0" indent="0">
              <a:lnSpc>
                <a:spcPct val="115000"/>
              </a:lnSpc>
            </a:pPr>
            <a:r>
              <a:rPr lang="en-IN" dirty="0"/>
              <a:t>Harvy Doshi(</a:t>
            </a:r>
            <a:r>
              <a:rPr lang="en-IN" b="1" dirty="0"/>
              <a:t>Team Leader</a:t>
            </a:r>
            <a:r>
              <a:rPr lang="en-IN" dirty="0"/>
              <a:t>) – 22BCE084</a:t>
            </a:r>
          </a:p>
          <a:p>
            <a:pPr marL="0" indent="0">
              <a:lnSpc>
                <a:spcPct val="115000"/>
              </a:lnSpc>
            </a:pPr>
            <a:r>
              <a:rPr lang="en-IN" dirty="0"/>
              <a:t>Drashti Vaghasiya – 22BCE086</a:t>
            </a:r>
          </a:p>
          <a:p>
            <a:pPr marL="0" indent="0">
              <a:lnSpc>
                <a:spcPct val="115000"/>
              </a:lnSpc>
            </a:pPr>
            <a:r>
              <a:rPr lang="en-IN" dirty="0"/>
              <a:t>Yatra Bhimani – 22BCE039</a:t>
            </a:r>
          </a:p>
          <a:p>
            <a:pPr marL="0" indent="0">
              <a:lnSpc>
                <a:spcPct val="115000"/>
              </a:lnSpc>
            </a:pPr>
            <a:r>
              <a:rPr lang="en-IN" dirty="0"/>
              <a:t>Heli </a:t>
            </a:r>
            <a:r>
              <a:rPr lang="en-IN" dirty="0" err="1"/>
              <a:t>Detroja</a:t>
            </a:r>
            <a:r>
              <a:rPr lang="en-IN" dirty="0"/>
              <a:t> – 23BCE504</a:t>
            </a:r>
          </a:p>
          <a:p>
            <a:pPr marL="0" indent="0">
              <a:lnSpc>
                <a:spcPct val="115000"/>
              </a:lnSpc>
            </a:pPr>
            <a:r>
              <a:rPr lang="en-IN" dirty="0" err="1"/>
              <a:t>Ankeshree</a:t>
            </a:r>
            <a:r>
              <a:rPr lang="en-IN" dirty="0"/>
              <a:t> Solanki – 22BCE341</a:t>
            </a:r>
          </a:p>
          <a:p>
            <a:pPr marL="0" indent="0">
              <a:lnSpc>
                <a:spcPct val="115000"/>
              </a:lnSpc>
              <a:spcAft>
                <a:spcPts val="1600"/>
              </a:spcAft>
            </a:pP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 statement</a:t>
            </a:r>
            <a:endParaRPr dirty="0"/>
          </a:p>
        </p:txBody>
      </p:sp>
      <p:sp>
        <p:nvSpPr>
          <p:cNvPr id="245" name="Google Shape;245;p18"/>
          <p:cNvSpPr txBox="1"/>
          <p:nvPr/>
        </p:nvSpPr>
        <p:spPr>
          <a:xfrm>
            <a:off x="566338" y="2116376"/>
            <a:ext cx="7155917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+mj-lt"/>
              </a:rPr>
              <a:t>A team should basically choose and work on only 1 type of generation only for the hackathon, 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r>
              <a:rPr lang="en-US" sz="2400" dirty="0">
                <a:solidFill>
                  <a:schemeClr val="bg1"/>
                </a:solidFill>
                <a:effectLst/>
                <a:latin typeface="+mj-lt"/>
              </a:rPr>
              <a:t>whichever you are comfortable with w.r.t tech stack (Computer Vision, Speech or NLP)</a:t>
            </a:r>
            <a:endParaRPr sz="2400" dirty="0">
              <a:solidFill>
                <a:schemeClr val="bg1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EEADA-C739-B692-5E86-EDE989BCB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45" y="367410"/>
            <a:ext cx="3010055" cy="1530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252" name="Google Shape;252;p19"/>
          <p:cNvSpPr txBox="1">
            <a:spLocks noGrp="1"/>
          </p:cNvSpPr>
          <p:nvPr>
            <p:ph type="body" idx="1"/>
          </p:nvPr>
        </p:nvSpPr>
        <p:spPr>
          <a:xfrm>
            <a:off x="1297500" y="1419443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today’s fast-paced world, effectively presenting research insights is crucial. However, manually creating tailored presentations from extensive research papers is often time-consuming and resource-intensive. Our solution addresses this challenge by developing a tool that generates dynamic and customized presentations directly from research paper PDFs.</a:t>
            </a:r>
          </a:p>
          <a:p>
            <a:r>
              <a:rPr lang="en-US" dirty="0"/>
              <a:t>The tool is designed to cater to two distinct presentation formats: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Formal Presentations:</a:t>
            </a:r>
            <a:r>
              <a:rPr lang="en-US" dirty="0"/>
              <a:t> Suitable for professional and academic settings such as conferences and seminars, focusing on structured, data-driven insights with a polished layout.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Informal Presentations:</a:t>
            </a:r>
            <a:r>
              <a:rPr lang="en-US" dirty="0"/>
              <a:t> Creative, engaging, and fun explainer presentations targeted at a wider audience, breaking down complex research into digestible and visually appealing content.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4BD4-AC39-9DD0-5E91-638965B5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Advantages of our Solution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E1CD71-E797-88F2-AEBD-909395424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89040" y="945837"/>
            <a:ext cx="8154960" cy="398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Time-Efficient and Automated: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Say goodbye to the tedious manual process of creating presentations. Our solution quickly extracts, summarizes, and visualizes key insights from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research papers.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 Versatile Content Generation: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Supports both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formal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informal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presentation types: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Conference-ready, structured PPTs for professional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Fun, explainer-style presentations for a broader audience.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3. Domain-Agnostic Capability: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Designed to handle research papers from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any subject domain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ensuring maximum flexibility for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4. Dynamic Graphical Abstracts: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Generate flowcharts or mind maps to visually represent research findings, enhancing audience engagement and comprehension.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5. Customization at Every Step: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Tailor slide structure, content focus, and design elements.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Selectively include or exclude components in graphical abstracts.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6. Cutting-Edge Tech Stack: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Powered by advanced models (Mixtral-8x7b,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Groq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and robust libraries 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pptx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pymupdf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mermaid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 for reliable and scalable content generation.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7. User-Centric Design: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Built with intuitive user controls, enabling researchers, academicians, and content creators to craft impactful presentations effortlessly.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Our solution empowers users to communicate research insights more effectively, saving valuable time while enhancing visual impact.</a:t>
            </a:r>
          </a:p>
        </p:txBody>
      </p:sp>
    </p:spTree>
    <p:extLst>
      <p:ext uri="{BB962C8B-B14F-4D97-AF65-F5344CB8AC3E}">
        <p14:creationId xmlns:p14="http://schemas.microsoft.com/office/powerpoint/2010/main" val="116235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44FF-7CCC-84AF-B176-E4C44B43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144566"/>
            <a:ext cx="7038900" cy="914100"/>
          </a:xfrm>
        </p:spPr>
        <p:txBody>
          <a:bodyPr/>
          <a:lstStyle/>
          <a:p>
            <a:r>
              <a:rPr lang="en-IN" dirty="0"/>
              <a:t>Proposed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387B7-7D9A-F13C-95DE-754A38567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50" y="682342"/>
            <a:ext cx="7652588" cy="3974510"/>
          </a:xfrm>
        </p:spPr>
        <p:txBody>
          <a:bodyPr/>
          <a:lstStyle/>
          <a:p>
            <a:r>
              <a:rPr lang="en-US" sz="1400" b="1" dirty="0"/>
              <a:t>Chosen Output Format(s):</a:t>
            </a:r>
            <a:endParaRPr lang="en-US" sz="1400" dirty="0"/>
          </a:p>
          <a:p>
            <a:pPr marL="146050" indent="0">
              <a:buNone/>
            </a:pPr>
            <a:r>
              <a:rPr lang="en-US" sz="1400" b="1" dirty="0"/>
              <a:t>   Primary:</a:t>
            </a:r>
            <a:r>
              <a:rPr lang="en-US" sz="1400" dirty="0"/>
              <a:t> PPT and Graphical Abstract</a:t>
            </a:r>
          </a:p>
          <a:p>
            <a:r>
              <a:rPr lang="en-US" sz="1400" b="1" dirty="0"/>
              <a:t>Paper Details:</a:t>
            </a:r>
            <a:endParaRPr lang="en-US" sz="1400" dirty="0"/>
          </a:p>
          <a:p>
            <a:pPr marL="146050" indent="0">
              <a:buNone/>
            </a:pPr>
            <a:r>
              <a:rPr lang="en-US" sz="1400" b="1" dirty="0"/>
              <a:t>    Number of Papers Supported:</a:t>
            </a:r>
            <a:r>
              <a:rPr lang="en-US" sz="1400" dirty="0"/>
              <a:t> Single</a:t>
            </a:r>
          </a:p>
          <a:p>
            <a:pPr marL="146050" indent="0">
              <a:buNone/>
            </a:pPr>
            <a:r>
              <a:rPr lang="en-US" sz="1400" b="1" dirty="0"/>
              <a:t>    Domain/Subject Area:</a:t>
            </a:r>
            <a:r>
              <a:rPr lang="en-US" sz="1400" dirty="0"/>
              <a:t> Any domain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 Approach: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Text Extraction: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Extract the content from research paper PDFs using powerful text processing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Summarization: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Employ LLM models (Mixtral-8x7b,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Groq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to summarize key sections such as objectives, methodologies, results, and conclusions.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PPT Creation: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Generate customized slides dynamically using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pptx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based on the summarized response.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Graphical Abstract Generation: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Create visually appealing flowcharts or mind maps using Mermaid based on the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 Stack &amp; Tools: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LLMs/Models Used: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Mixtral-8x7b,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Groq</a:t>
            </a: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Libraries: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pptx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For automated PPT generation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pymupdf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fitz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For efficient PDF content extraction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mermaid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For flowcharts and mind maps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91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0803-3A96-2C98-55AF-FF955B7D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Limitations/Future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3178C-51D6-D6E0-025D-386D35458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615" y="1326446"/>
            <a:ext cx="8512769" cy="342330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Token Limit Constraints:</a:t>
            </a:r>
            <a:endParaRPr lang="en-US" dirty="0"/>
          </a:p>
          <a:p>
            <a:pPr marL="742950" lvl="1" indent="-285750">
              <a:spcBef>
                <a:spcPts val="600"/>
              </a:spcBef>
            </a:pPr>
            <a:r>
              <a:rPr lang="en-US" dirty="0"/>
              <a:t>For analyzing lengthy research papers and generating complete summaries or graphical abstracts, token limits in free/open-source models can be exceeded, restricting full content extraction and summarization.</a:t>
            </a:r>
          </a:p>
          <a:p>
            <a:pPr marL="742950" lvl="1" indent="-285750">
              <a:spcBef>
                <a:spcPts val="600"/>
              </a:spcBef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Template Customization Limitations:</a:t>
            </a:r>
            <a:endParaRPr lang="en-US" dirty="0"/>
          </a:p>
          <a:p>
            <a:pPr marL="742950" lvl="1" indent="-285750">
              <a:spcBef>
                <a:spcPts val="600"/>
              </a:spcBef>
            </a:pPr>
            <a:r>
              <a:rPr lang="en-US" dirty="0"/>
              <a:t>The current version does not support advanced template customization for PPT designs beyond basic layouts.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Optimization Potential for Graphical Abstracts:</a:t>
            </a:r>
            <a:endParaRPr lang="en-US" dirty="0"/>
          </a:p>
          <a:p>
            <a:pPr marL="742950" lvl="1" indent="-285750">
              <a:spcBef>
                <a:spcPts val="600"/>
              </a:spcBef>
            </a:pPr>
            <a:r>
              <a:rPr lang="en-US" dirty="0"/>
              <a:t>Given more time, improved and efficient prompts can be developed to enhance the generation of graphical abstracts, as the core pipeline is functional but can be further refined.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dirty="0"/>
          </a:p>
          <a:p>
            <a:r>
              <a:rPr lang="en-US" dirty="0"/>
              <a:t>These limitations highlight potential areas for future improvement while maintaining a functional and practical solution for research content visualization.</a:t>
            </a:r>
          </a:p>
          <a:p>
            <a:pPr marL="1460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7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DFD4-31D2-1D31-55AE-13E9161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Video-Demo</a:t>
            </a:r>
            <a:endParaRPr lang="en-IN" dirty="0"/>
          </a:p>
        </p:txBody>
      </p:sp>
      <p:pic>
        <p:nvPicPr>
          <p:cNvPr id="4" name="WhatsApp Video 2025-02-01 at 11.47.16_65eb3a48">
            <a:hlinkClick r:id="" action="ppaction://media"/>
            <a:extLst>
              <a:ext uri="{FF2B5EF4-FFF2-40B4-BE49-F238E27FC236}">
                <a16:creationId xmlns:a16="http://schemas.microsoft.com/office/drawing/2014/main" id="{FC512D5F-0BCF-B2DC-0F55-9B94CA6D4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7500" y="1054056"/>
            <a:ext cx="6867706" cy="363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9962-F9D6-8834-6B9A-B3822676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Additional Details &amp;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EB9AB-93E6-26AA-5EE3-D9A58B9AD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3943702"/>
            <a:ext cx="7038900" cy="2911200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https://console.groq.com/docs/openai</a:t>
            </a:r>
            <a:endParaRPr lang="en-IN" dirty="0"/>
          </a:p>
          <a:p>
            <a:r>
              <a:rPr lang="en-IN" dirty="0">
                <a:hlinkClick r:id="rId3"/>
              </a:rPr>
              <a:t>https://mermaid.live/</a:t>
            </a:r>
            <a:endParaRPr lang="en-IN" dirty="0"/>
          </a:p>
          <a:p>
            <a:r>
              <a:rPr lang="en-IN" dirty="0">
                <a:hlinkClick r:id="rId4"/>
              </a:rPr>
              <a:t>https://github.com/mermaid-js/mermaid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B7347-8AF3-ED45-32A6-11CFC8B20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500" y="1099041"/>
            <a:ext cx="3184301" cy="1472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BAD0B-7622-8DE8-F5A7-062C75EAB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01" y="1099041"/>
            <a:ext cx="3274500" cy="1472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2EDD1B-C2A5-A4B7-7865-16331A7DB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500" y="2571750"/>
            <a:ext cx="3184301" cy="1371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21281-5C39-9B74-A9B5-E64B7A0EF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801" y="2536506"/>
            <a:ext cx="3274500" cy="14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92679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742</Words>
  <Application>Microsoft Office PowerPoint</Application>
  <PresentationFormat>On-screen Show (16:9)</PresentationFormat>
  <Paragraphs>69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</vt:lpstr>
      <vt:lpstr>Lato</vt:lpstr>
      <vt:lpstr>Times</vt:lpstr>
      <vt:lpstr>Arial Unicode MS</vt:lpstr>
      <vt:lpstr>Arial</vt:lpstr>
      <vt:lpstr>Focus</vt:lpstr>
      <vt:lpstr>Track: Cactus AI Labs Title: Academic Research Remix </vt:lpstr>
      <vt:lpstr>Problem statement</vt:lpstr>
      <vt:lpstr>Introduction</vt:lpstr>
      <vt:lpstr>Advantages of our Solution</vt:lpstr>
      <vt:lpstr>Proposed Approach</vt:lpstr>
      <vt:lpstr>Limitations/Future scope</vt:lpstr>
      <vt:lpstr>Video-Demo</vt:lpstr>
      <vt:lpstr>Additional Details &amp;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Harvy Doshi</dc:creator>
  <cp:lastModifiedBy>Drashti Vaghasiya</cp:lastModifiedBy>
  <cp:revision>6</cp:revision>
  <dcterms:modified xsi:type="dcterms:W3CDTF">2025-02-01T06:50:21Z</dcterms:modified>
</cp:coreProperties>
</file>